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letter"/>
  <p:notesSz cx="7010400" cy="11490325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24">
          <p15:clr>
            <a:srgbClr val="A4A3A4"/>
          </p15:clr>
        </p15:guide>
        <p15:guide id="2" pos="377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888" y="84"/>
      </p:cViewPr>
      <p:guideLst>
        <p:guide orient="horz" pos="1224"/>
        <p:guide pos="377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57118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57" tIns="46578" rIns="93157" bIns="46578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57118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57" tIns="46578" rIns="93157" bIns="46578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0955505"/>
            <a:ext cx="3037840" cy="57118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57" tIns="46578" rIns="93157" bIns="46578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10955505"/>
            <a:ext cx="3037840" cy="57118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57" tIns="46578" rIns="93157" bIns="46578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2DA69D92-AA27-4056-BEBD-459BFF6ABF58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41138023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48246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8528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3230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6220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6307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548131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0074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7057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337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0867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666278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528020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/>
        </p:nvSpPr>
        <p:spPr bwMode="auto">
          <a:xfrm>
            <a:off x="0" y="0"/>
            <a:ext cx="9144000" cy="67024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s-MX" altLang="es-MX" smtClean="0"/>
          </a:p>
        </p:txBody>
      </p:sp>
      <p:sp>
        <p:nvSpPr>
          <p:cNvPr id="1027" name="Rectangle 9"/>
          <p:cNvSpPr>
            <a:spLocks noChangeArrowheads="1"/>
          </p:cNvSpPr>
          <p:nvPr/>
        </p:nvSpPr>
        <p:spPr bwMode="auto">
          <a:xfrm>
            <a:off x="8210550" y="6681788"/>
            <a:ext cx="9271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s-ES_tradnl" altLang="es-MX" sz="900" b="1" dirty="0" smtClean="0"/>
              <a:t>SIS-2017</a:t>
            </a:r>
          </a:p>
          <a:p>
            <a:pPr algn="r" eaLnBrk="1" hangingPunct="1">
              <a:spcBef>
                <a:spcPct val="50000"/>
              </a:spcBef>
              <a:defRPr/>
            </a:pPr>
            <a:endParaRPr lang="es-ES_tradnl" altLang="es-MX" sz="800" b="1" dirty="0" smtClean="0"/>
          </a:p>
        </p:txBody>
      </p:sp>
      <p:sp>
        <p:nvSpPr>
          <p:cNvPr id="1028" name="Text Box 10"/>
          <p:cNvSpPr txBox="1">
            <a:spLocks noChangeArrowheads="1"/>
          </p:cNvSpPr>
          <p:nvPr/>
        </p:nvSpPr>
        <p:spPr bwMode="auto">
          <a:xfrm>
            <a:off x="8096887" y="0"/>
            <a:ext cx="105028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defRPr/>
            </a:pPr>
            <a:r>
              <a:rPr lang="es-ES_tradnl" sz="900" b="1" dirty="0" smtClean="0"/>
              <a:t>SINBA-SIS-29-P</a:t>
            </a:r>
            <a:endParaRPr lang="es-ES_tradnl" sz="900" dirty="0" smtClean="0"/>
          </a:p>
        </p:txBody>
      </p:sp>
      <p:sp>
        <p:nvSpPr>
          <p:cNvPr id="1029" name="Rectangle 20"/>
          <p:cNvSpPr>
            <a:spLocks noChangeArrowheads="1"/>
          </p:cNvSpPr>
          <p:nvPr/>
        </p:nvSpPr>
        <p:spPr bwMode="auto">
          <a:xfrm>
            <a:off x="-57150" y="615950"/>
            <a:ext cx="18827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s-ES_tradnl" altLang="es-MX" sz="700" b="1" smtClean="0"/>
              <a:t>NOMBRE DE LA UNIDAD:</a:t>
            </a:r>
          </a:p>
        </p:txBody>
      </p:sp>
      <p:sp>
        <p:nvSpPr>
          <p:cNvPr id="1030" name="Rectangle 21"/>
          <p:cNvSpPr>
            <a:spLocks noChangeArrowheads="1"/>
          </p:cNvSpPr>
          <p:nvPr userDrawn="1"/>
        </p:nvSpPr>
        <p:spPr bwMode="auto">
          <a:xfrm>
            <a:off x="5010150" y="622300"/>
            <a:ext cx="113030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s-ES_tradnl" altLang="es-MX" sz="700" b="1" smtClean="0"/>
              <a:t>CLUES:</a:t>
            </a:r>
          </a:p>
        </p:txBody>
      </p:sp>
      <p:sp>
        <p:nvSpPr>
          <p:cNvPr id="1031" name="Line 24"/>
          <p:cNvSpPr>
            <a:spLocks noChangeShapeType="1"/>
          </p:cNvSpPr>
          <p:nvPr/>
        </p:nvSpPr>
        <p:spPr bwMode="auto">
          <a:xfrm>
            <a:off x="-9525" y="628650"/>
            <a:ext cx="9153525" cy="0"/>
          </a:xfrm>
          <a:prstGeom prst="line">
            <a:avLst/>
          </a:prstGeom>
          <a:noFill/>
          <a:ln w="253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1032" name="Line 25"/>
          <p:cNvSpPr>
            <a:spLocks noChangeShapeType="1"/>
          </p:cNvSpPr>
          <p:nvPr/>
        </p:nvSpPr>
        <p:spPr bwMode="auto">
          <a:xfrm>
            <a:off x="-9525" y="889000"/>
            <a:ext cx="9144000" cy="0"/>
          </a:xfrm>
          <a:prstGeom prst="line">
            <a:avLst/>
          </a:prstGeom>
          <a:noFill/>
          <a:ln w="253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1033" name="Line 27"/>
          <p:cNvSpPr>
            <a:spLocks noChangeShapeType="1"/>
          </p:cNvSpPr>
          <p:nvPr/>
        </p:nvSpPr>
        <p:spPr bwMode="auto">
          <a:xfrm>
            <a:off x="5035550" y="631825"/>
            <a:ext cx="0" cy="260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grpSp>
        <p:nvGrpSpPr>
          <p:cNvPr id="1034" name="Group 42"/>
          <p:cNvGrpSpPr>
            <a:grpSpLocks/>
          </p:cNvGrpSpPr>
          <p:nvPr userDrawn="1"/>
        </p:nvGrpSpPr>
        <p:grpSpPr bwMode="auto">
          <a:xfrm>
            <a:off x="7073900" y="247650"/>
            <a:ext cx="2012950" cy="419100"/>
            <a:chOff x="3368" y="354"/>
            <a:chExt cx="1268" cy="264"/>
          </a:xfrm>
        </p:grpSpPr>
        <p:sp>
          <p:nvSpPr>
            <p:cNvPr id="1036" name="Text Box 43"/>
            <p:cNvSpPr txBox="1">
              <a:spLocks noChangeArrowheads="1"/>
            </p:cNvSpPr>
            <p:nvPr userDrawn="1"/>
          </p:nvSpPr>
          <p:spPr bwMode="auto">
            <a:xfrm>
              <a:off x="3368" y="369"/>
              <a:ext cx="400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2548" tIns="51274" rIns="102548" bIns="51274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es-ES_tradnl" sz="800" b="1" smtClean="0"/>
                <a:t>FECHA:</a:t>
              </a:r>
              <a:endParaRPr lang="es-ES" smtClean="0"/>
            </a:p>
          </p:txBody>
        </p:sp>
        <p:sp>
          <p:nvSpPr>
            <p:cNvPr id="1037" name="Text Box 44"/>
            <p:cNvSpPr txBox="1">
              <a:spLocks noChangeArrowheads="1"/>
            </p:cNvSpPr>
            <p:nvPr userDrawn="1"/>
          </p:nvSpPr>
          <p:spPr bwMode="auto">
            <a:xfrm>
              <a:off x="3706" y="487"/>
              <a:ext cx="930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2548" tIns="51274" rIns="102548" bIns="51274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es-ES_tradnl" sz="700" b="1" smtClean="0"/>
                <a:t>   DÍA            MES            AÑO</a:t>
              </a:r>
              <a:endParaRPr lang="es-ES" smtClean="0"/>
            </a:p>
          </p:txBody>
        </p:sp>
        <p:grpSp>
          <p:nvGrpSpPr>
            <p:cNvPr id="1038" name="Group 45"/>
            <p:cNvGrpSpPr>
              <a:grpSpLocks/>
            </p:cNvGrpSpPr>
            <p:nvPr userDrawn="1"/>
          </p:nvGrpSpPr>
          <p:grpSpPr bwMode="auto">
            <a:xfrm>
              <a:off x="3702" y="354"/>
              <a:ext cx="931" cy="154"/>
              <a:chOff x="3702" y="360"/>
              <a:chExt cx="931" cy="154"/>
            </a:xfrm>
          </p:grpSpPr>
          <p:sp>
            <p:nvSpPr>
              <p:cNvPr id="1039" name="Rectangle 46"/>
              <p:cNvSpPr>
                <a:spLocks noChangeArrowheads="1"/>
              </p:cNvSpPr>
              <p:nvPr userDrawn="1"/>
            </p:nvSpPr>
            <p:spPr bwMode="auto">
              <a:xfrm>
                <a:off x="3702" y="360"/>
                <a:ext cx="931" cy="15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102548" tIns="51274" rIns="102548" bIns="51274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s-MX" altLang="es-MX" smtClean="0"/>
              </a:p>
            </p:txBody>
          </p:sp>
          <p:sp>
            <p:nvSpPr>
              <p:cNvPr id="1040" name="Line 47"/>
              <p:cNvSpPr>
                <a:spLocks noChangeShapeType="1"/>
              </p:cNvSpPr>
              <p:nvPr userDrawn="1"/>
            </p:nvSpPr>
            <p:spPr bwMode="auto">
              <a:xfrm flipV="1">
                <a:off x="4325" y="363"/>
                <a:ext cx="0" cy="15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102548" tIns="51274" rIns="102548" bIns="51274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1041" name="Line 48"/>
              <p:cNvSpPr>
                <a:spLocks noChangeShapeType="1"/>
              </p:cNvSpPr>
              <p:nvPr userDrawn="1"/>
            </p:nvSpPr>
            <p:spPr bwMode="auto">
              <a:xfrm flipV="1">
                <a:off x="4016" y="363"/>
                <a:ext cx="0" cy="1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102548" tIns="51274" rIns="102548" bIns="51274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1042" name="Line 49"/>
              <p:cNvSpPr>
                <a:spLocks noChangeShapeType="1"/>
              </p:cNvSpPr>
              <p:nvPr userDrawn="1"/>
            </p:nvSpPr>
            <p:spPr bwMode="auto">
              <a:xfrm>
                <a:off x="3861" y="447"/>
                <a:ext cx="0" cy="6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043" name="Line 50"/>
              <p:cNvSpPr>
                <a:spLocks noChangeShapeType="1"/>
              </p:cNvSpPr>
              <p:nvPr userDrawn="1"/>
            </p:nvSpPr>
            <p:spPr bwMode="auto">
              <a:xfrm>
                <a:off x="4477" y="442"/>
                <a:ext cx="0" cy="6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044" name="Line 51"/>
              <p:cNvSpPr>
                <a:spLocks noChangeShapeType="1"/>
              </p:cNvSpPr>
              <p:nvPr userDrawn="1"/>
            </p:nvSpPr>
            <p:spPr bwMode="auto">
              <a:xfrm>
                <a:off x="4171" y="445"/>
                <a:ext cx="0" cy="6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</p:grpSp>
      </p:grpSp>
      <p:pic>
        <p:nvPicPr>
          <p:cNvPr id="1035" name="Picture 21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71438"/>
            <a:ext cx="1457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 Box 854"/>
          <p:cNvSpPr txBox="1">
            <a:spLocks noChangeArrowheads="1"/>
          </p:cNvSpPr>
          <p:nvPr/>
        </p:nvSpPr>
        <p:spPr bwMode="auto">
          <a:xfrm>
            <a:off x="7831931" y="871538"/>
            <a:ext cx="969962" cy="30777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s-ES_tradnl" altLang="es-MX" sz="700" b="1" dirty="0" smtClean="0"/>
              <a:t>LACTANCIA</a:t>
            </a:r>
          </a:p>
          <a:p>
            <a:pPr algn="ctr">
              <a:defRPr/>
            </a:pPr>
            <a:r>
              <a:rPr lang="es-ES_tradnl" altLang="es-MX" sz="700" b="1" dirty="0" smtClean="0"/>
              <a:t>MATERNA</a:t>
            </a:r>
          </a:p>
        </p:txBody>
      </p:sp>
      <p:sp>
        <p:nvSpPr>
          <p:cNvPr id="54" name="Rectangle 848"/>
          <p:cNvSpPr>
            <a:spLocks noChangeArrowheads="1"/>
          </p:cNvSpPr>
          <p:nvPr/>
        </p:nvSpPr>
        <p:spPr bwMode="auto">
          <a:xfrm>
            <a:off x="8746331" y="952500"/>
            <a:ext cx="203200" cy="142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s-MX" altLang="es-MX" smtClean="0"/>
          </a:p>
        </p:txBody>
      </p:sp>
      <p:sp>
        <p:nvSpPr>
          <p:cNvPr id="3075" name="Text Box 775"/>
          <p:cNvSpPr txBox="1">
            <a:spLocks noChangeArrowheads="1"/>
          </p:cNvSpPr>
          <p:nvPr/>
        </p:nvSpPr>
        <p:spPr bwMode="auto">
          <a:xfrm>
            <a:off x="-57150" y="903288"/>
            <a:ext cx="14589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_tradnl" altLang="es-MX" sz="700" b="1"/>
              <a:t>TEMA DE LA CAPACITACIÓN:</a:t>
            </a:r>
            <a:endParaRPr lang="es-ES_tradnl" altLang="es-MX" sz="700"/>
          </a:p>
        </p:txBody>
      </p:sp>
      <p:sp>
        <p:nvSpPr>
          <p:cNvPr id="3076" name="Line 38"/>
          <p:cNvSpPr>
            <a:spLocks noChangeShapeType="1"/>
          </p:cNvSpPr>
          <p:nvPr/>
        </p:nvSpPr>
        <p:spPr bwMode="auto">
          <a:xfrm>
            <a:off x="0" y="1628775"/>
            <a:ext cx="9144000" cy="0"/>
          </a:xfrm>
          <a:prstGeom prst="line">
            <a:avLst/>
          </a:prstGeom>
          <a:noFill/>
          <a:ln w="253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77" name="Line 40"/>
          <p:cNvSpPr>
            <a:spLocks noChangeShapeType="1"/>
          </p:cNvSpPr>
          <p:nvPr/>
        </p:nvSpPr>
        <p:spPr bwMode="auto">
          <a:xfrm>
            <a:off x="8404225" y="1179513"/>
            <a:ext cx="0" cy="5516562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78" name="Line 41"/>
          <p:cNvSpPr>
            <a:spLocks noChangeShapeType="1"/>
          </p:cNvSpPr>
          <p:nvPr/>
        </p:nvSpPr>
        <p:spPr bwMode="auto">
          <a:xfrm>
            <a:off x="7667625" y="1404938"/>
            <a:ext cx="0" cy="5272087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79" name="Line 42"/>
          <p:cNvSpPr>
            <a:spLocks noChangeShapeType="1"/>
          </p:cNvSpPr>
          <p:nvPr/>
        </p:nvSpPr>
        <p:spPr bwMode="auto">
          <a:xfrm>
            <a:off x="6940550" y="1154113"/>
            <a:ext cx="0" cy="5545137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0" name="Line 45"/>
          <p:cNvSpPr>
            <a:spLocks noChangeShapeType="1"/>
          </p:cNvSpPr>
          <p:nvPr/>
        </p:nvSpPr>
        <p:spPr bwMode="auto">
          <a:xfrm>
            <a:off x="5030788" y="1158875"/>
            <a:ext cx="0" cy="55499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1" name="Line 142"/>
          <p:cNvSpPr>
            <a:spLocks noChangeShapeType="1"/>
          </p:cNvSpPr>
          <p:nvPr/>
        </p:nvSpPr>
        <p:spPr bwMode="auto">
          <a:xfrm>
            <a:off x="2566988" y="1165225"/>
            <a:ext cx="0" cy="551815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2" name="Text Box 776"/>
          <p:cNvSpPr txBox="1">
            <a:spLocks noChangeArrowheads="1"/>
          </p:cNvSpPr>
          <p:nvPr/>
        </p:nvSpPr>
        <p:spPr bwMode="auto">
          <a:xfrm>
            <a:off x="76200" y="1212850"/>
            <a:ext cx="24526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NOMBRE Y APELLIDOS</a:t>
            </a:r>
          </a:p>
          <a:p>
            <a:pPr algn="ctr"/>
            <a:r>
              <a:rPr lang="es-ES_tradnl" altLang="es-MX" sz="900" b="1"/>
              <a:t> DE LA CAPACITADA</a:t>
            </a:r>
          </a:p>
        </p:txBody>
      </p:sp>
      <p:sp>
        <p:nvSpPr>
          <p:cNvPr id="3083" name="Text Box 777"/>
          <p:cNvSpPr txBox="1">
            <a:spLocks noChangeArrowheads="1"/>
          </p:cNvSpPr>
          <p:nvPr/>
        </p:nvSpPr>
        <p:spPr bwMode="auto">
          <a:xfrm>
            <a:off x="2579688" y="1217613"/>
            <a:ext cx="237331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DOMICILIO</a:t>
            </a:r>
          </a:p>
          <a:p>
            <a:pPr algn="ctr"/>
            <a:r>
              <a:rPr lang="es-ES_tradnl" altLang="es-MX" sz="900" b="1"/>
              <a:t>(Calle, Número, Localidad)</a:t>
            </a:r>
          </a:p>
        </p:txBody>
      </p:sp>
      <p:sp>
        <p:nvSpPr>
          <p:cNvPr id="3084" name="Text Box 778"/>
          <p:cNvSpPr txBox="1">
            <a:spLocks noChangeArrowheads="1"/>
          </p:cNvSpPr>
          <p:nvPr/>
        </p:nvSpPr>
        <p:spPr bwMode="auto">
          <a:xfrm>
            <a:off x="5086350" y="1227138"/>
            <a:ext cx="17795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NOMBRE Y APELLIDOS </a:t>
            </a:r>
          </a:p>
          <a:p>
            <a:pPr algn="ctr"/>
            <a:r>
              <a:rPr lang="es-ES_tradnl" altLang="es-MX" sz="900" b="1"/>
              <a:t>DEL MENOR DE 5 AÑOS </a:t>
            </a:r>
          </a:p>
        </p:txBody>
      </p:sp>
      <p:sp>
        <p:nvSpPr>
          <p:cNvPr id="3085" name="Line 779"/>
          <p:cNvSpPr>
            <a:spLocks noChangeShapeType="1"/>
          </p:cNvSpPr>
          <p:nvPr/>
        </p:nvSpPr>
        <p:spPr bwMode="auto">
          <a:xfrm>
            <a:off x="6934200" y="1393825"/>
            <a:ext cx="147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6" name="Text Box 780"/>
          <p:cNvSpPr txBox="1">
            <a:spLocks noChangeArrowheads="1"/>
          </p:cNvSpPr>
          <p:nvPr/>
        </p:nvSpPr>
        <p:spPr bwMode="auto">
          <a:xfrm>
            <a:off x="6985000" y="1160463"/>
            <a:ext cx="13430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TIPO DE ASISTENTE</a:t>
            </a:r>
          </a:p>
        </p:txBody>
      </p:sp>
      <p:sp>
        <p:nvSpPr>
          <p:cNvPr id="3087" name="Text Box 781"/>
          <p:cNvSpPr txBox="1">
            <a:spLocks noChangeArrowheads="1"/>
          </p:cNvSpPr>
          <p:nvPr/>
        </p:nvSpPr>
        <p:spPr bwMode="auto">
          <a:xfrm>
            <a:off x="6902450" y="1398588"/>
            <a:ext cx="8318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INICIAL</a:t>
            </a:r>
          </a:p>
        </p:txBody>
      </p:sp>
      <p:sp>
        <p:nvSpPr>
          <p:cNvPr id="3088" name="Text Box 782"/>
          <p:cNvSpPr txBox="1">
            <a:spLocks noChangeArrowheads="1"/>
          </p:cNvSpPr>
          <p:nvPr/>
        </p:nvSpPr>
        <p:spPr bwMode="auto">
          <a:xfrm>
            <a:off x="7632700" y="1411288"/>
            <a:ext cx="8318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REFUERZO</a:t>
            </a:r>
          </a:p>
        </p:txBody>
      </p:sp>
      <p:sp>
        <p:nvSpPr>
          <p:cNvPr id="3089" name="Text Box 783"/>
          <p:cNvSpPr txBox="1">
            <a:spLocks noChangeArrowheads="1"/>
          </p:cNvSpPr>
          <p:nvPr/>
        </p:nvSpPr>
        <p:spPr bwMode="auto">
          <a:xfrm>
            <a:off x="8356600" y="1166813"/>
            <a:ext cx="8191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ACREDITÓ</a:t>
            </a:r>
          </a:p>
          <a:p>
            <a:pPr algn="ctr"/>
            <a:r>
              <a:rPr lang="es-ES_tradnl" altLang="es-MX" sz="900" b="1"/>
              <a:t>  (SI o No)</a:t>
            </a:r>
          </a:p>
        </p:txBody>
      </p:sp>
      <p:sp>
        <p:nvSpPr>
          <p:cNvPr id="3090" name="Line 784"/>
          <p:cNvSpPr>
            <a:spLocks noChangeShapeType="1"/>
          </p:cNvSpPr>
          <p:nvPr/>
        </p:nvSpPr>
        <p:spPr bwMode="auto">
          <a:xfrm>
            <a:off x="0" y="1917700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1" name="Line 785"/>
          <p:cNvSpPr>
            <a:spLocks noChangeShapeType="1"/>
          </p:cNvSpPr>
          <p:nvPr/>
        </p:nvSpPr>
        <p:spPr bwMode="auto">
          <a:xfrm>
            <a:off x="6350" y="2733675"/>
            <a:ext cx="913765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2" name="Line 786"/>
          <p:cNvSpPr>
            <a:spLocks noChangeShapeType="1"/>
          </p:cNvSpPr>
          <p:nvPr/>
        </p:nvSpPr>
        <p:spPr bwMode="auto">
          <a:xfrm>
            <a:off x="19050" y="3006725"/>
            <a:ext cx="912495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3" name="Line 787"/>
          <p:cNvSpPr>
            <a:spLocks noChangeShapeType="1"/>
          </p:cNvSpPr>
          <p:nvPr/>
        </p:nvSpPr>
        <p:spPr bwMode="auto">
          <a:xfrm>
            <a:off x="9525" y="3282950"/>
            <a:ext cx="9134475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4" name="Line 788"/>
          <p:cNvSpPr>
            <a:spLocks noChangeShapeType="1"/>
          </p:cNvSpPr>
          <p:nvPr/>
        </p:nvSpPr>
        <p:spPr bwMode="auto">
          <a:xfrm>
            <a:off x="0" y="3562350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5" name="Line 814"/>
          <p:cNvSpPr>
            <a:spLocks noChangeShapeType="1"/>
          </p:cNvSpPr>
          <p:nvPr/>
        </p:nvSpPr>
        <p:spPr bwMode="auto">
          <a:xfrm>
            <a:off x="11113" y="2470150"/>
            <a:ext cx="9132887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6" name="Line 815"/>
          <p:cNvSpPr>
            <a:spLocks noChangeShapeType="1"/>
          </p:cNvSpPr>
          <p:nvPr/>
        </p:nvSpPr>
        <p:spPr bwMode="auto">
          <a:xfrm>
            <a:off x="11113" y="2193925"/>
            <a:ext cx="9132887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7" name="Line 816"/>
          <p:cNvSpPr>
            <a:spLocks noChangeShapeType="1"/>
          </p:cNvSpPr>
          <p:nvPr/>
        </p:nvSpPr>
        <p:spPr bwMode="auto">
          <a:xfrm>
            <a:off x="9525" y="3841750"/>
            <a:ext cx="9094788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8" name="Line 817"/>
          <p:cNvSpPr>
            <a:spLocks noChangeShapeType="1"/>
          </p:cNvSpPr>
          <p:nvPr/>
        </p:nvSpPr>
        <p:spPr bwMode="auto">
          <a:xfrm>
            <a:off x="15875" y="4657725"/>
            <a:ext cx="913765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9" name="Line 818"/>
          <p:cNvSpPr>
            <a:spLocks noChangeShapeType="1"/>
          </p:cNvSpPr>
          <p:nvPr/>
        </p:nvSpPr>
        <p:spPr bwMode="auto">
          <a:xfrm>
            <a:off x="28575" y="4930775"/>
            <a:ext cx="912495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0" name="Line 819"/>
          <p:cNvSpPr>
            <a:spLocks noChangeShapeType="1"/>
          </p:cNvSpPr>
          <p:nvPr/>
        </p:nvSpPr>
        <p:spPr bwMode="auto">
          <a:xfrm>
            <a:off x="19050" y="5207000"/>
            <a:ext cx="9134475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1" name="Line 820"/>
          <p:cNvSpPr>
            <a:spLocks noChangeShapeType="1"/>
          </p:cNvSpPr>
          <p:nvPr/>
        </p:nvSpPr>
        <p:spPr bwMode="auto">
          <a:xfrm>
            <a:off x="9525" y="5486400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2" name="Line 821"/>
          <p:cNvSpPr>
            <a:spLocks noChangeShapeType="1"/>
          </p:cNvSpPr>
          <p:nvPr/>
        </p:nvSpPr>
        <p:spPr bwMode="auto">
          <a:xfrm>
            <a:off x="20638" y="4384675"/>
            <a:ext cx="9094787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3" name="Line 822"/>
          <p:cNvSpPr>
            <a:spLocks noChangeShapeType="1"/>
          </p:cNvSpPr>
          <p:nvPr/>
        </p:nvSpPr>
        <p:spPr bwMode="auto">
          <a:xfrm>
            <a:off x="20638" y="4117975"/>
            <a:ext cx="9094787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4" name="Line 823"/>
          <p:cNvSpPr>
            <a:spLocks noChangeShapeType="1"/>
          </p:cNvSpPr>
          <p:nvPr/>
        </p:nvSpPr>
        <p:spPr bwMode="auto">
          <a:xfrm>
            <a:off x="6350" y="5762625"/>
            <a:ext cx="913765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5" name="Line 824"/>
          <p:cNvSpPr>
            <a:spLocks noChangeShapeType="1"/>
          </p:cNvSpPr>
          <p:nvPr/>
        </p:nvSpPr>
        <p:spPr bwMode="auto">
          <a:xfrm>
            <a:off x="19050" y="6026150"/>
            <a:ext cx="912495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6" name="Line 825"/>
          <p:cNvSpPr>
            <a:spLocks noChangeShapeType="1"/>
          </p:cNvSpPr>
          <p:nvPr/>
        </p:nvSpPr>
        <p:spPr bwMode="auto">
          <a:xfrm>
            <a:off x="9525" y="6302375"/>
            <a:ext cx="9134475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7" name="Text Box 828"/>
          <p:cNvSpPr txBox="1">
            <a:spLocks noChangeArrowheads="1"/>
          </p:cNvSpPr>
          <p:nvPr/>
        </p:nvSpPr>
        <p:spPr bwMode="auto">
          <a:xfrm>
            <a:off x="1476375" y="38100"/>
            <a:ext cx="614362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1300" b="1"/>
              <a:t>PROGRAMA: SALUD DE LA INFANCIA</a:t>
            </a:r>
          </a:p>
          <a:p>
            <a:pPr algn="ctr"/>
            <a:r>
              <a:rPr lang="es-ES_tradnl" altLang="es-MX" sz="1300" b="1"/>
              <a:t>REGISTRO DE CAPACITACIÓN DE MADRES</a:t>
            </a:r>
          </a:p>
        </p:txBody>
      </p:sp>
      <p:sp>
        <p:nvSpPr>
          <p:cNvPr id="3108" name="Text Box 829"/>
          <p:cNvSpPr txBox="1">
            <a:spLocks noChangeArrowheads="1"/>
          </p:cNvSpPr>
          <p:nvPr/>
        </p:nvSpPr>
        <p:spPr bwMode="auto">
          <a:xfrm>
            <a:off x="1093788" y="906463"/>
            <a:ext cx="858837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/>
              <a:t>EDA´S</a:t>
            </a:r>
          </a:p>
        </p:txBody>
      </p:sp>
      <p:sp>
        <p:nvSpPr>
          <p:cNvPr id="3109" name="Rectangle 830"/>
          <p:cNvSpPr>
            <a:spLocks noChangeArrowheads="1"/>
          </p:cNvSpPr>
          <p:nvPr/>
        </p:nvSpPr>
        <p:spPr bwMode="auto">
          <a:xfrm>
            <a:off x="1714500" y="942975"/>
            <a:ext cx="203200" cy="142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s-MX" altLang="es-MX"/>
          </a:p>
        </p:txBody>
      </p:sp>
      <p:sp>
        <p:nvSpPr>
          <p:cNvPr id="3110" name="Text Box 833"/>
          <p:cNvSpPr txBox="1">
            <a:spLocks noChangeArrowheads="1"/>
          </p:cNvSpPr>
          <p:nvPr/>
        </p:nvSpPr>
        <p:spPr bwMode="auto">
          <a:xfrm>
            <a:off x="1843088" y="915988"/>
            <a:ext cx="858837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/>
              <a:t>IRA´S</a:t>
            </a:r>
          </a:p>
        </p:txBody>
      </p:sp>
      <p:sp>
        <p:nvSpPr>
          <p:cNvPr id="3111" name="Rectangle 834"/>
          <p:cNvSpPr>
            <a:spLocks noChangeArrowheads="1"/>
          </p:cNvSpPr>
          <p:nvPr/>
        </p:nvSpPr>
        <p:spPr bwMode="auto">
          <a:xfrm>
            <a:off x="2463800" y="952500"/>
            <a:ext cx="203200" cy="142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s-MX" altLang="es-MX"/>
          </a:p>
        </p:txBody>
      </p:sp>
      <p:grpSp>
        <p:nvGrpSpPr>
          <p:cNvPr id="3112" name="Group 860"/>
          <p:cNvGrpSpPr>
            <a:grpSpLocks/>
          </p:cNvGrpSpPr>
          <p:nvPr/>
        </p:nvGrpSpPr>
        <p:grpSpPr bwMode="auto">
          <a:xfrm>
            <a:off x="4217988" y="871538"/>
            <a:ext cx="1081087" cy="304800"/>
            <a:chOff x="1907" y="549"/>
            <a:chExt cx="681" cy="192"/>
          </a:xfrm>
        </p:grpSpPr>
        <p:sp>
          <p:nvSpPr>
            <p:cNvPr id="3123" name="Text Box 836"/>
            <p:cNvSpPr txBox="1">
              <a:spLocks noChangeArrowheads="1"/>
            </p:cNvSpPr>
            <p:nvPr/>
          </p:nvSpPr>
          <p:spPr bwMode="auto">
            <a:xfrm>
              <a:off x="1907" y="549"/>
              <a:ext cx="56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ES_tradnl" altLang="es-MX" sz="700" b="1"/>
                <a:t>ESTIMULACIÓN </a:t>
              </a:r>
            </a:p>
            <a:p>
              <a:pPr algn="ctr"/>
              <a:r>
                <a:rPr lang="es-ES_tradnl" altLang="es-MX" sz="700" b="1"/>
                <a:t>TEMPRANA</a:t>
              </a:r>
            </a:p>
          </p:txBody>
        </p:sp>
        <p:sp>
          <p:nvSpPr>
            <p:cNvPr id="3124" name="Rectangle 837"/>
            <p:cNvSpPr>
              <a:spLocks noChangeArrowheads="1"/>
            </p:cNvSpPr>
            <p:nvPr/>
          </p:nvSpPr>
          <p:spPr bwMode="auto">
            <a:xfrm>
              <a:off x="2460" y="594"/>
              <a:ext cx="128" cy="9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</p:grpSp>
      <p:grpSp>
        <p:nvGrpSpPr>
          <p:cNvPr id="3113" name="Group 861"/>
          <p:cNvGrpSpPr>
            <a:grpSpLocks/>
          </p:cNvGrpSpPr>
          <p:nvPr/>
        </p:nvGrpSpPr>
        <p:grpSpPr bwMode="auto">
          <a:xfrm>
            <a:off x="2624138" y="887413"/>
            <a:ext cx="1401762" cy="304800"/>
            <a:chOff x="1143" y="559"/>
            <a:chExt cx="883" cy="192"/>
          </a:xfrm>
        </p:grpSpPr>
        <p:sp>
          <p:nvSpPr>
            <p:cNvPr id="3121" name="Text Box 843"/>
            <p:cNvSpPr txBox="1">
              <a:spLocks noChangeArrowheads="1"/>
            </p:cNvSpPr>
            <p:nvPr/>
          </p:nvSpPr>
          <p:spPr bwMode="auto">
            <a:xfrm>
              <a:off x="1143" y="559"/>
              <a:ext cx="86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ES_tradnl" altLang="es-MX" sz="700" b="1"/>
                <a:t>PREVENCIÓN DE </a:t>
              </a:r>
            </a:p>
            <a:p>
              <a:pPr algn="ctr"/>
              <a:r>
                <a:rPr lang="es-ES_tradnl" altLang="es-MX" sz="700" b="1"/>
                <a:t>LA DESNUTRICIÓN</a:t>
              </a:r>
            </a:p>
          </p:txBody>
        </p:sp>
        <p:sp>
          <p:nvSpPr>
            <p:cNvPr id="3122" name="Rectangle 844"/>
            <p:cNvSpPr>
              <a:spLocks noChangeArrowheads="1"/>
            </p:cNvSpPr>
            <p:nvPr/>
          </p:nvSpPr>
          <p:spPr bwMode="auto">
            <a:xfrm>
              <a:off x="1898" y="598"/>
              <a:ext cx="128" cy="9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</p:grpSp>
      <p:sp>
        <p:nvSpPr>
          <p:cNvPr id="3114" name="Text Box 847"/>
          <p:cNvSpPr txBox="1">
            <a:spLocks noChangeArrowheads="1"/>
          </p:cNvSpPr>
          <p:nvPr/>
        </p:nvSpPr>
        <p:spPr bwMode="auto">
          <a:xfrm>
            <a:off x="5364163" y="887413"/>
            <a:ext cx="969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/>
              <a:t>OBESIDAD Y </a:t>
            </a:r>
          </a:p>
          <a:p>
            <a:pPr algn="ctr"/>
            <a:r>
              <a:rPr lang="es-ES_tradnl" altLang="es-MX" sz="700" b="1"/>
              <a:t>SOBREPESO</a:t>
            </a:r>
          </a:p>
        </p:txBody>
      </p:sp>
      <p:sp>
        <p:nvSpPr>
          <p:cNvPr id="3115" name="Rectangle 848"/>
          <p:cNvSpPr>
            <a:spLocks noChangeArrowheads="1"/>
          </p:cNvSpPr>
          <p:nvPr/>
        </p:nvSpPr>
        <p:spPr bwMode="auto">
          <a:xfrm>
            <a:off x="6232525" y="949325"/>
            <a:ext cx="203200" cy="142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s-MX" altLang="es-MX"/>
          </a:p>
        </p:txBody>
      </p:sp>
      <p:grpSp>
        <p:nvGrpSpPr>
          <p:cNvPr id="3116" name="Group 859"/>
          <p:cNvGrpSpPr>
            <a:grpSpLocks/>
          </p:cNvGrpSpPr>
          <p:nvPr/>
        </p:nvGrpSpPr>
        <p:grpSpPr bwMode="auto">
          <a:xfrm>
            <a:off x="6605588" y="884238"/>
            <a:ext cx="1128712" cy="304800"/>
            <a:chOff x="3267" y="557"/>
            <a:chExt cx="711" cy="192"/>
          </a:xfrm>
        </p:grpSpPr>
        <p:sp>
          <p:nvSpPr>
            <p:cNvPr id="3119" name="Text Box 854"/>
            <p:cNvSpPr txBox="1">
              <a:spLocks noChangeArrowheads="1"/>
            </p:cNvSpPr>
            <p:nvPr/>
          </p:nvSpPr>
          <p:spPr bwMode="auto">
            <a:xfrm>
              <a:off x="3267" y="557"/>
              <a:ext cx="61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ES_tradnl" altLang="es-MX" sz="700" b="1"/>
                <a:t>CUIDADOS AL RECIÉN NACIDO</a:t>
              </a:r>
            </a:p>
          </p:txBody>
        </p:sp>
        <p:sp>
          <p:nvSpPr>
            <p:cNvPr id="3120" name="Rectangle 855"/>
            <p:cNvSpPr>
              <a:spLocks noChangeArrowheads="1"/>
            </p:cNvSpPr>
            <p:nvPr/>
          </p:nvSpPr>
          <p:spPr bwMode="auto">
            <a:xfrm>
              <a:off x="3850" y="596"/>
              <a:ext cx="128" cy="9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</p:grpSp>
      <p:sp>
        <p:nvSpPr>
          <p:cNvPr id="3117" name="Line 21"/>
          <p:cNvSpPr>
            <a:spLocks noChangeShapeType="1"/>
          </p:cNvSpPr>
          <p:nvPr/>
        </p:nvSpPr>
        <p:spPr bwMode="auto">
          <a:xfrm>
            <a:off x="0" y="1165225"/>
            <a:ext cx="9144000" cy="0"/>
          </a:xfrm>
          <a:prstGeom prst="line">
            <a:avLst/>
          </a:prstGeom>
          <a:noFill/>
          <a:ln w="253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8" name="Line 21"/>
          <p:cNvSpPr>
            <a:spLocks noChangeShapeType="1"/>
          </p:cNvSpPr>
          <p:nvPr/>
        </p:nvSpPr>
        <p:spPr bwMode="auto">
          <a:xfrm>
            <a:off x="0" y="895350"/>
            <a:ext cx="9144000" cy="0"/>
          </a:xfrm>
          <a:prstGeom prst="line">
            <a:avLst/>
          </a:prstGeom>
          <a:noFill/>
          <a:ln w="253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2070</TotalTime>
  <Words>68</Words>
  <Application>Microsoft Office PowerPoint</Application>
  <PresentationFormat>Carta (216 x 279 mm)</PresentationFormat>
  <Paragraphs>25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Diseño predeterminado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 de diapositiva</dc:title>
  <dc:creator>Conformación e Integración de Bases de Datos</dc:creator>
  <cp:lastModifiedBy>Alicia Mercado Sandoval</cp:lastModifiedBy>
  <cp:revision>138</cp:revision>
  <cp:lastPrinted>2016-10-18T01:20:25Z</cp:lastPrinted>
  <dcterms:created xsi:type="dcterms:W3CDTF">1999-03-16T19:31:02Z</dcterms:created>
  <dcterms:modified xsi:type="dcterms:W3CDTF">2016-10-18T01:20:30Z</dcterms:modified>
</cp:coreProperties>
</file>